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84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5" r:id="rId22"/>
    <p:sldId id="406" r:id="rId23"/>
    <p:sldId id="407" r:id="rId24"/>
    <p:sldId id="408" r:id="rId25"/>
    <p:sldId id="409" r:id="rId26"/>
    <p:sldId id="411" r:id="rId27"/>
    <p:sldId id="412" r:id="rId28"/>
    <p:sldId id="413" r:id="rId29"/>
    <p:sldId id="410" r:id="rId30"/>
    <p:sldId id="414" r:id="rId31"/>
    <p:sldId id="415" r:id="rId32"/>
    <p:sldId id="416" r:id="rId33"/>
    <p:sldId id="418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imes New Roman" panose="02020603050405020304" pitchFamily="18" charset="0"/>
      <p:regular r:id="rId39"/>
    </p:embeddedFont>
    <p:embeddedFont>
      <p:font typeface="標楷體" panose="03000509000000000000" pitchFamily="65" charset="-12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2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9F6"/>
    <a:srgbClr val="9FDAF5"/>
    <a:srgbClr val="93E3FF"/>
    <a:srgbClr val="4BD0FF"/>
    <a:srgbClr val="ADD9ED"/>
    <a:srgbClr val="B1D5F7"/>
    <a:srgbClr val="FBB3F1"/>
    <a:srgbClr val="9F9DC8"/>
    <a:srgbClr val="C9C1E1"/>
    <a:srgbClr val="E2F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Nodejs03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9105813"/>
            <a:ext cx="678815" cy="41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訪問跟目錄時，設置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/get-cookie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，用來讀取已保存的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訪問路由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/delete-cookie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，用來刪除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5654F1-6D5D-4E88-9401-95F4A9AA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" b="45958"/>
          <a:stretch/>
        </p:blipFill>
        <p:spPr>
          <a:xfrm>
            <a:off x="206912" y="3545689"/>
            <a:ext cx="9024229" cy="64746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8FF4CB0-F49D-41E8-B242-BD21CA2C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4" r="10377"/>
          <a:stretch/>
        </p:blipFill>
        <p:spPr>
          <a:xfrm>
            <a:off x="9372599" y="3545689"/>
            <a:ext cx="8808671" cy="58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用於身份驗證與登入狀態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當用戶登入系統時，伺服器會產生一個唯一的識別碼（例如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）並存儲在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用戶每次發送請求時，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會被自動附加到請求頭，伺服器可以根據這個識別碼確認用戶的身份。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929118-D22F-4E19-B2E7-4E0C8BC5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121552"/>
            <a:ext cx="9285588" cy="53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5570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記住用戶的偏好設置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記錄用戶的主題選擇（深色模式或淺色模式）、語言設定等，讓用戶在再次訪問網站時獲得一致的體驗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7EF06E-4C74-4B41-9330-A1BC6D53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3545689"/>
            <a:ext cx="9735940" cy="49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46520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是一種在伺服器端保存用戶數據的機制，用來維持用戶與伺服器之間的狀態。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當用戶登入網站後，伺服器會為該用戶創建一個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發送給用戶。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用戶在後續請求中會攜帶這個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Session 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，伺服器根據它來確認用戶身份並提供相關資料。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express-session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4DB9C9-AEE0-4FC2-A457-9915158E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97" y="6295501"/>
            <a:ext cx="8418549" cy="27547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C8530E-9E4D-404C-9CA3-29CFA58BA7F7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0C1D66-8A2F-4323-9A86-2E9B8657ACE5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C0A34A-49D4-4ABC-972A-90FB24158658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7A96BA-5349-498E-8796-426D2212A07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D4F877-8173-4E0E-BC49-6C5AB6DED3FA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63A6BF1-EB71-4281-8594-101F2B1B2678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3938E-562F-4E00-82D3-1BC0F8751D82}"/>
              </a:ext>
            </a:extLst>
          </p:cNvPr>
          <p:cNvSpPr txBox="1"/>
          <p:nvPr/>
        </p:nvSpPr>
        <p:spPr>
          <a:xfrm>
            <a:off x="4671897" y="7675472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AC003B-5B33-45F2-9312-AAA513449CE4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9D23224-6A6D-41D5-A975-9899C1E64BC1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ECC5D1A-8D04-4330-B8E4-EFA7247A0BAC}"/>
              </a:ext>
            </a:extLst>
          </p:cNvPr>
          <p:cNvSpPr/>
          <p:nvPr/>
        </p:nvSpPr>
        <p:spPr>
          <a:xfrm rot="10800000" flipV="1">
            <a:off x="6172199" y="7773745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84BFCCA-D9E6-4D59-9E51-8E7CECC77C7E}"/>
              </a:ext>
            </a:extLst>
          </p:cNvPr>
          <p:cNvCxnSpPr>
            <a:stCxn id="15" idx="1"/>
            <a:endCxn id="20" idx="3"/>
          </p:cNvCxnSpPr>
          <p:nvPr/>
        </p:nvCxnSpPr>
        <p:spPr>
          <a:xfrm>
            <a:off x="4371194" y="8075582"/>
            <a:ext cx="180100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02D8027-EF5C-4AD6-B0AA-B5E257AC737F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V="1">
            <a:off x="6819900" y="8377421"/>
            <a:ext cx="13896" cy="499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B2AB728-0CA4-48AE-B513-0CEB4A25BE93}"/>
              </a:ext>
            </a:extLst>
          </p:cNvPr>
          <p:cNvSpPr txBox="1"/>
          <p:nvPr/>
        </p:nvSpPr>
        <p:spPr>
          <a:xfrm>
            <a:off x="6910104" y="8427305"/>
            <a:ext cx="2372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23107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C64B44-44ED-44EE-8E92-AB33D6F5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6" b="47778"/>
          <a:stretch/>
        </p:blipFill>
        <p:spPr>
          <a:xfrm>
            <a:off x="127706" y="1852411"/>
            <a:ext cx="8635294" cy="80154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EB6A84-CF6F-4723-A5C4-31B6221DE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95" r="2779"/>
          <a:stretch/>
        </p:blipFill>
        <p:spPr>
          <a:xfrm>
            <a:off x="8785145" y="1852411"/>
            <a:ext cx="9375149" cy="77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清空該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中所有資料：使用一個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C59B4A-B190-43C9-A1F8-887F59E7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3011433"/>
            <a:ext cx="8319816" cy="70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每次用戶訪問網站時，計算總共訪問次數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4A499D-CFFA-4BB4-81D7-33A51520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8608"/>
            <a:ext cx="8157399" cy="68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相關應用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用戶角色權限管理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但這比較常在資料庫去做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登入後為用戶分配角色。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訪問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/admin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時檢查角色是否為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admin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Session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737533-1F62-42F9-95A4-983B556C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94"/>
          <a:stretch/>
        </p:blipFill>
        <p:spPr>
          <a:xfrm>
            <a:off x="313869" y="4028907"/>
            <a:ext cx="7078875" cy="605625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734EB-ADE0-424A-82E6-FB2A565B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53"/>
          <a:stretch/>
        </p:blipFill>
        <p:spPr>
          <a:xfrm>
            <a:off x="7524034" y="4016207"/>
            <a:ext cx="8666671" cy="6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5033154" y="5930794"/>
            <a:ext cx="259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Only logged-in users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444503" y="6486611"/>
            <a:ext cx="1600200" cy="689637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4465608" y="4849436"/>
            <a:ext cx="3763992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View all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60223F-5C93-47C5-8B09-CE103A33100E}"/>
              </a:ext>
            </a:extLst>
          </p:cNvPr>
          <p:cNvSpPr/>
          <p:nvPr/>
        </p:nvSpPr>
        <p:spPr>
          <a:xfrm rot="10800000" flipV="1">
            <a:off x="4452910" y="6383557"/>
            <a:ext cx="3763991" cy="8957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Create &amp; manage products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4427513" y="7412256"/>
            <a:ext cx="3802087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Place orders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FBAC812F-3422-43D2-A97B-C355FB8ADEA4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V="1">
            <a:off x="2044703" y="5297310"/>
            <a:ext cx="2420905" cy="1534120"/>
          </a:xfrm>
          <a:prstGeom prst="bentConnector3">
            <a:avLst>
              <a:gd name="adj1" fmla="val 1904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1A34E12-92D0-44D8-8CD0-E3137D4D6398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>
            <a:off x="2044703" y="6831430"/>
            <a:ext cx="2382810" cy="1028700"/>
          </a:xfrm>
          <a:prstGeom prst="bentConnector3">
            <a:avLst>
              <a:gd name="adj1" fmla="val 196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1C52D96-FB1E-4266-9403-AF283C9E42BF}"/>
              </a:ext>
            </a:extLst>
          </p:cNvPr>
          <p:cNvCxnSpPr>
            <a:endCxn id="10" idx="3"/>
          </p:cNvCxnSpPr>
          <p:nvPr/>
        </p:nvCxnSpPr>
        <p:spPr>
          <a:xfrm>
            <a:off x="2044703" y="6831429"/>
            <a:ext cx="24082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0F7CF3F-507F-4BE8-8A19-B25B0D44174F}"/>
              </a:ext>
            </a:extLst>
          </p:cNvPr>
          <p:cNvSpPr txBox="1"/>
          <p:nvPr/>
        </p:nvSpPr>
        <p:spPr>
          <a:xfrm>
            <a:off x="5366311" y="4408758"/>
            <a:ext cx="2088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Open to anyone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9296400" y="6383557"/>
            <a:ext cx="2197101" cy="89574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01E1B53-884B-4429-A997-B29CC8CAA03E}"/>
              </a:ext>
            </a:extLst>
          </p:cNvPr>
          <p:cNvCxnSpPr>
            <a:cxnSpLocks/>
            <a:stCxn id="10" idx="1"/>
            <a:endCxn id="35" idx="3"/>
          </p:cNvCxnSpPr>
          <p:nvPr/>
        </p:nvCxnSpPr>
        <p:spPr>
          <a:xfrm>
            <a:off x="8216901" y="6831430"/>
            <a:ext cx="1079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114D4DD-64E6-4C83-953D-4F97CA2409C1}"/>
              </a:ext>
            </a:extLst>
          </p:cNvPr>
          <p:cNvSpPr/>
          <p:nvPr/>
        </p:nvSpPr>
        <p:spPr>
          <a:xfrm rot="10800000" flipV="1">
            <a:off x="12192000" y="6383555"/>
            <a:ext cx="2203450" cy="895748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database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11493501" y="6831429"/>
            <a:ext cx="698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【how to Authentication implemented】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身分驗證是確認用戶身份的過程，保證只有授權的用戶能執行敏感操作。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身分驗證通常用於保護敏感、資料資源管理功能、交易功能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FD8A3-3EBE-4C78-9C4E-2CB5876E15F1}"/>
              </a:ext>
            </a:extLst>
          </p:cNvPr>
          <p:cNvSpPr/>
          <p:nvPr/>
        </p:nvSpPr>
        <p:spPr>
          <a:xfrm rot="10800000" flipV="1">
            <a:off x="751157" y="4277680"/>
            <a:ext cx="969987" cy="200285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CDA25-427E-4AAD-84A4-3B94DC25211A}"/>
              </a:ext>
            </a:extLst>
          </p:cNvPr>
          <p:cNvSpPr/>
          <p:nvPr/>
        </p:nvSpPr>
        <p:spPr>
          <a:xfrm rot="10800000" flipV="1">
            <a:off x="702750" y="7306274"/>
            <a:ext cx="1066801" cy="89574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1471E6-522F-40AF-9D22-548449BBCBC8}"/>
              </a:ext>
            </a:extLst>
          </p:cNvPr>
          <p:cNvSpPr/>
          <p:nvPr/>
        </p:nvSpPr>
        <p:spPr>
          <a:xfrm rot="10800000" flipV="1">
            <a:off x="6847156" y="7277100"/>
            <a:ext cx="1066800" cy="895747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session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7DFCBE-4944-486D-97E2-FC77A193914F}"/>
              </a:ext>
            </a:extLst>
          </p:cNvPr>
          <p:cNvSpPr/>
          <p:nvPr/>
        </p:nvSpPr>
        <p:spPr>
          <a:xfrm rot="10800000" flipV="1">
            <a:off x="6847157" y="4277680"/>
            <a:ext cx="1066800" cy="2002850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3345807-E681-456E-874F-5EF8568D7890}"/>
              </a:ext>
            </a:extLst>
          </p:cNvPr>
          <p:cNvCxnSpPr>
            <a:cxnSpLocks/>
          </p:cNvCxnSpPr>
          <p:nvPr/>
        </p:nvCxnSpPr>
        <p:spPr>
          <a:xfrm>
            <a:off x="1721145" y="4657882"/>
            <a:ext cx="51260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1C2329-6B0A-4B55-95A9-219E2EFAA8B9}"/>
              </a:ext>
            </a:extLst>
          </p:cNvPr>
          <p:cNvSpPr txBox="1"/>
          <p:nvPr/>
        </p:nvSpPr>
        <p:spPr>
          <a:xfrm>
            <a:off x="3151458" y="4228328"/>
            <a:ext cx="251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Login request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1626D66-075F-446B-B7DC-3DA152A03D7C}"/>
              </a:ext>
            </a:extLst>
          </p:cNvPr>
          <p:cNvCxnSpPr>
            <a:cxnSpLocks/>
          </p:cNvCxnSpPr>
          <p:nvPr/>
        </p:nvCxnSpPr>
        <p:spPr>
          <a:xfrm flipH="1">
            <a:off x="1721145" y="5257214"/>
            <a:ext cx="5126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369156-A4D1-4BB1-8B8D-6259A1F6EB51}"/>
              </a:ext>
            </a:extLst>
          </p:cNvPr>
          <p:cNvSpPr txBox="1"/>
          <p:nvPr/>
        </p:nvSpPr>
        <p:spPr>
          <a:xfrm>
            <a:off x="3073921" y="4838030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Step2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Response 200OK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F7B552-7CE4-456C-945F-BE97DBB70343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 flipH="1">
            <a:off x="7380556" y="6280530"/>
            <a:ext cx="1" cy="996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F7D7BA0-ADD9-4F4C-927D-CCA1CA829A48}"/>
              </a:ext>
            </a:extLst>
          </p:cNvPr>
          <p:cNvSpPr txBox="1"/>
          <p:nvPr/>
        </p:nvSpPr>
        <p:spPr>
          <a:xfrm>
            <a:off x="7460207" y="6578760"/>
            <a:ext cx="3730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create session(ID, role)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E39E2DD-8596-4E5C-9B3C-AD74BDD32F6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36150" y="6280530"/>
            <a:ext cx="0" cy="1025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E8D2A99-8D21-4A6C-BA7F-E5CD99C9284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H="1">
            <a:off x="1769551" y="7724974"/>
            <a:ext cx="5077605" cy="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FE5279B-03DD-45E1-9F38-360BFFBA8B8D}"/>
              </a:ext>
            </a:extLst>
          </p:cNvPr>
          <p:cNvSpPr txBox="1"/>
          <p:nvPr/>
        </p:nvSpPr>
        <p:spPr>
          <a:xfrm>
            <a:off x="3073921" y="7315569"/>
            <a:ext cx="2858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Step4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store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sessionID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EAC8781-697B-41D8-BD87-3252B1BBCEC7}"/>
              </a:ext>
            </a:extLst>
          </p:cNvPr>
          <p:cNvCxnSpPr>
            <a:cxnSpLocks/>
          </p:cNvCxnSpPr>
          <p:nvPr/>
        </p:nvCxnSpPr>
        <p:spPr>
          <a:xfrm>
            <a:off x="1721144" y="5888160"/>
            <a:ext cx="5126011" cy="0"/>
          </a:xfrm>
          <a:prstGeom prst="straightConnector1">
            <a:avLst/>
          </a:prstGeom>
          <a:ln>
            <a:solidFill>
              <a:srgbClr val="64A9F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F203F54-5ACD-4A47-8A92-50B1CC30ACD3}"/>
              </a:ext>
            </a:extLst>
          </p:cNvPr>
          <p:cNvSpPr txBox="1"/>
          <p:nvPr/>
        </p:nvSpPr>
        <p:spPr>
          <a:xfrm>
            <a:off x="3003403" y="5505034"/>
            <a:ext cx="3386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 restricted resource</a:t>
            </a:r>
          </a:p>
        </p:txBody>
      </p:sp>
    </p:spTree>
    <p:extLst>
      <p:ext uri="{BB962C8B-B14F-4D97-AF65-F5344CB8AC3E}">
        <p14:creationId xmlns:p14="http://schemas.microsoft.com/office/powerpoint/2010/main" val="353517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25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是一個專為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 Data Modeling (ODM)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工具，適合在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可以簡化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的操作，並提供模式驗證、鉤子（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Hooks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）等功能。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mongoose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在預設環境下，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mongoose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MongoDB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建立一個名為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。那也可以自行去指定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cluster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名稱。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mongoose_v01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BFCF85-0994-4BCB-BA93-CC8A3A63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4698633"/>
            <a:ext cx="16252288" cy="54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6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BE382-3C74-4AAD-A941-3689EDB9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0" y="2756951"/>
            <a:ext cx="17720816" cy="7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1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前端頁面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78488E-D634-41C0-B79B-33C3C64B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605" y="2366860"/>
            <a:ext cx="9103295" cy="57122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FC8D79-5523-423E-A08E-4C00CADD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" y="2366860"/>
            <a:ext cx="8957496" cy="48740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EFB401-5C1C-4895-9362-4C551337FF7E}"/>
              </a:ext>
            </a:extLst>
          </p:cNvPr>
          <p:cNvSpPr txBox="1"/>
          <p:nvPr/>
        </p:nvSpPr>
        <p:spPr>
          <a:xfrm>
            <a:off x="3505200" y="73113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Index.ejs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C8A70E-4C31-4299-9DE0-C365DF5A8BB6}"/>
              </a:ext>
            </a:extLst>
          </p:cNvPr>
          <p:cNvSpPr txBox="1"/>
          <p:nvPr/>
        </p:nvSpPr>
        <p:spPr>
          <a:xfrm>
            <a:off x="13411200" y="8149565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login.ejs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15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2BE176-256B-4DAE-A0B0-7607D099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90309"/>
            <a:ext cx="8188609" cy="7785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A14DF1-E78E-4C21-B36D-338F10B0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390309"/>
            <a:ext cx="8938795" cy="66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18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2804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authentication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身分驗證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(Authentication)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461452-D5B0-4124-AF0D-135524D6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0309"/>
            <a:ext cx="8686800" cy="76760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D84E0A-717B-47C7-A3AF-066B7E68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145777"/>
            <a:ext cx="7565488" cy="79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1604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multer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預設是不支援中文，所以接下來上傳的檔案不要有中文。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先建立一個資料夾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uploads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，存放上傳後的檔案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建立上傳檔案的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ejs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77AC30-C349-49BB-9D4A-37B318E9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1" y="2964971"/>
            <a:ext cx="9559388" cy="72281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92E224-75DA-45BB-84C2-25EFA71F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46952"/>
            <a:ext cx="5054787" cy="2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file_update_one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ECD758-827B-4316-AB51-F150D9D7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91526"/>
            <a:ext cx="13871288" cy="76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的部分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EAF7E6-81E5-4BE0-A097-AF7B31E7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391526"/>
            <a:ext cx="8932426" cy="7628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9BE51B-1FDF-4C70-BE41-6370953A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416" y="262364"/>
            <a:ext cx="5180342" cy="31546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BA11EB-83E8-4695-A0CA-92A169E2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416" y="3666724"/>
            <a:ext cx="8558369" cy="35341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D28E5E-B620-43F7-91E2-42A622999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415" y="7404192"/>
            <a:ext cx="5922355" cy="26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如果要一次上傳多個檔案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file_update_more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前後端各有部分需要修改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上傳檔案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B1FA34-68D2-4BC2-A868-AE91A64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2" y="3027064"/>
            <a:ext cx="8317480" cy="60915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A8D232-44CD-45D9-A4DA-31F4BEB5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3" y="3014364"/>
            <a:ext cx="9484807" cy="609153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BB1C29-0181-44FA-9D14-35AB8C2AA2B4}"/>
              </a:ext>
            </a:extLst>
          </p:cNvPr>
          <p:cNvSpPr txBox="1"/>
          <p:nvPr/>
        </p:nvSpPr>
        <p:spPr>
          <a:xfrm>
            <a:off x="3429000" y="9118599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前端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75B4E0-8F5A-47AB-BBC8-C687B61F40F6}"/>
              </a:ext>
            </a:extLst>
          </p:cNvPr>
          <p:cNvSpPr txBox="1"/>
          <p:nvPr/>
        </p:nvSpPr>
        <p:spPr>
          <a:xfrm>
            <a:off x="12401109" y="9118599"/>
            <a:ext cx="2039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(router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部分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436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下載檔案，就是用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file_download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下載檔案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7456FF-178E-403A-B00D-3FD9AF3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980090"/>
            <a:ext cx="13285439" cy="57872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A6FC1C-46B0-4603-B048-1101D770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792" y="1353868"/>
            <a:ext cx="5843779" cy="13671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C9155F-6425-4ECF-A777-747DEEEF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2980090"/>
            <a:ext cx="5482771" cy="20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455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是一種雙向通信協議，允許伺服器和客戶端之間建立一個持久的連接。這意味著伺服器和客戶端可以在同一個連接上即時地傳輸數據，而不需要像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那樣頻繁地重新建立連接。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客戶端和伺服器可以相互傳遞訊息，而不是只有客戶端發請求、伺服器回應。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的數據傳輸使用的是較小的協議開銷，非常適合即時應用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即時通知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即時數據推送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即時聊天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直播評論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彈幕系統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97966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308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接著去設定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Schema(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這邊就是指定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collection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中新增一筆資料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6200FD-4A11-43AB-8C50-FB5AEE18F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04"/>
          <a:stretch/>
        </p:blipFill>
        <p:spPr>
          <a:xfrm>
            <a:off x="22074" y="2857500"/>
            <a:ext cx="9121926" cy="6324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9EE264-73EB-4327-8FE5-0BF5D28A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/>
          <a:stretch/>
        </p:blipFill>
        <p:spPr>
          <a:xfrm>
            <a:off x="9391236" y="2857500"/>
            <a:ext cx="8689854" cy="68402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D964F76-6446-48B9-BFFC-E97DB1A0562D}"/>
              </a:ext>
            </a:extLst>
          </p:cNvPr>
          <p:cNvSpPr txBox="1"/>
          <p:nvPr/>
        </p:nvSpPr>
        <p:spPr>
          <a:xfrm>
            <a:off x="9105898" y="9876587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2123524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2522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也因為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是建立在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協議之上的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的連線是通過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握手建立的，最初會發送一個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請求來升級為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協議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握手成功後，連線切換到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協議（全雙工通訊），不再遵循傳統的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回應模式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雖然是共享同一個伺服器，但同時處裡兩種不同的請求：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：加載靜態資源（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：基於一次握手建立持久連線，用於即時通訊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也因此在建立時，會區分兩種不同的路徑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http://localhost:3000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ws://localhost:3000/ws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WebSocket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357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範例：伺服器主動向所有客戶端推波通知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notification_v01(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WebSocket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4953000" y="9639300"/>
            <a:ext cx="2086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前端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index.ejs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146B42-8F71-44AD-883E-DA0C55A5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0" y="3101765"/>
            <a:ext cx="8898691" cy="42708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8F3E0B2-2A2E-4E10-B1A3-01603B40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00" y="1656179"/>
            <a:ext cx="8873288" cy="848271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8B8C429-C55C-4729-8FD0-A9172D949DDF}"/>
              </a:ext>
            </a:extLst>
          </p:cNvPr>
          <p:cNvSpPr/>
          <p:nvPr/>
        </p:nvSpPr>
        <p:spPr>
          <a:xfrm>
            <a:off x="11277600" y="3848100"/>
            <a:ext cx="6629400" cy="281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4F054A-68BF-40FD-ABD5-25FDD21FDCE1}"/>
              </a:ext>
            </a:extLst>
          </p:cNvPr>
          <p:cNvSpPr/>
          <p:nvPr/>
        </p:nvSpPr>
        <p:spPr>
          <a:xfrm>
            <a:off x="11277600" y="6667500"/>
            <a:ext cx="6629400" cy="2146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2929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範例：伺服器主動向所有客戶端推波通知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notification_v01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WebSocket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8534400" y="9300808"/>
            <a:ext cx="2086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(app.js)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7E0A7D-AE65-494D-855C-B49729AD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1" y="2967390"/>
            <a:ext cx="9162883" cy="60623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47914ED-966F-441C-B147-ACA08B2F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386" y="2794190"/>
            <a:ext cx="8648702" cy="64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範例：伺服器主動向所有客戶端推波通知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websocket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notification_v01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WebSocket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4648200" y="8501528"/>
            <a:ext cx="2086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(app.js)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25F64B8-C96F-4769-B19A-60FF39D5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3086100"/>
            <a:ext cx="10309987" cy="52578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F5D31C9-E4E6-4967-87B4-B8C319D3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3086100"/>
            <a:ext cx="493457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A3B10E-BD4C-4F0E-A08C-CBE5453E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8" y="8336726"/>
            <a:ext cx="8610600" cy="15311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A67E68-8CB0-467B-B036-7E335DC5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67" y="251921"/>
            <a:ext cx="8496934" cy="96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022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插入多筆資料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D78AE3-30CF-4A0B-B985-D7638E9D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2407102"/>
            <a:ext cx="9018037" cy="46870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FB704-C131-4D38-9208-393F9849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2" y="7505700"/>
            <a:ext cx="7964011" cy="18100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08F218-EBD3-4994-818F-B9952A920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71722"/>
            <a:ext cx="6841588" cy="101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查詢所有資料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97BBAC-C6DF-4491-A4A6-37FC1637B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" y="2910792"/>
            <a:ext cx="8618543" cy="322330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8788400" y="2362554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查詢符合條件的資料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45055-6E68-4135-987E-7C5F004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910792"/>
            <a:ext cx="9629123" cy="32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7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74744"/>
            <a:ext cx="8839201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13" y="2836643"/>
            <a:ext cx="8977802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5689891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刪除單筆資料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Mongoose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AF180B-4FC7-405B-B5B9-8692B21CB81B}"/>
              </a:ext>
            </a:extLst>
          </p:cNvPr>
          <p:cNvSpPr txBox="1"/>
          <p:nvPr/>
        </p:nvSpPr>
        <p:spPr>
          <a:xfrm>
            <a:off x="9046113" y="2247900"/>
            <a:ext cx="457200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刪除多筆資料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DDB91E-6DA4-4D20-921B-497F9866C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03" y="2874744"/>
            <a:ext cx="8650392" cy="3416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32DF0-C2D7-4969-8C62-A90DB2889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9907" y="2836643"/>
            <a:ext cx="8850213" cy="34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6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1854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用來保存用戶的相關資訊，例如登錄狀態、偏好設置等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是一段小型的文本數據，存儲在客戶端（用戶的瀏覽器）中。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是由服務器設置並傳送到客戶端，瀏覽器會保存並隨後的請求中自動附加回服務器。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Cookie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的大小一般不能超過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4KB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可以設置過期時間，超時後會自動刪除。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express cookie-parser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79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Cookie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1592A-9A22-4896-8D86-7834BCD54B84}"/>
              </a:ext>
            </a:extLst>
          </p:cNvPr>
          <p:cNvSpPr txBox="1"/>
          <p:nvPr/>
        </p:nvSpPr>
        <p:spPr>
          <a:xfrm>
            <a:off x="4856227" y="8850175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request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0830FC-0A85-4774-A9A7-2A22A8C998A0}"/>
              </a:ext>
            </a:extLst>
          </p:cNvPr>
          <p:cNvSpPr/>
          <p:nvPr/>
        </p:nvSpPr>
        <p:spPr>
          <a:xfrm rot="10800000" flipV="1">
            <a:off x="848505" y="8971546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user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13CA7A-0DB2-49D0-8E3D-8878F84141EB}"/>
              </a:ext>
            </a:extLst>
          </p:cNvPr>
          <p:cNvSpPr/>
          <p:nvPr/>
        </p:nvSpPr>
        <p:spPr>
          <a:xfrm rot="10800000" flipV="1">
            <a:off x="2971800" y="8877300"/>
            <a:ext cx="1600200" cy="79216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frontend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5F9033-2A31-4155-900D-240D3FF4734C}"/>
              </a:ext>
            </a:extLst>
          </p:cNvPr>
          <p:cNvSpPr/>
          <p:nvPr/>
        </p:nvSpPr>
        <p:spPr>
          <a:xfrm rot="10800000" flipV="1">
            <a:off x="6019800" y="8877300"/>
            <a:ext cx="1600201" cy="792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server</a:t>
            </a:r>
            <a:endParaRPr lang="zh-TW" altLang="en-US" sz="24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10B8884-836D-4224-84FF-038AC79444A3}"/>
              </a:ext>
            </a:extLst>
          </p:cNvPr>
          <p:cNvCxnSpPr>
            <a:stCxn id="9" idx="1"/>
            <a:endCxn id="10" idx="3"/>
          </p:cNvCxnSpPr>
          <p:nvPr/>
        </p:nvCxnSpPr>
        <p:spPr>
          <a:xfrm>
            <a:off x="4572000" y="9273384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BB2F302-FA49-4E85-B3AD-F18A439AA333}"/>
              </a:ext>
            </a:extLst>
          </p:cNvPr>
          <p:cNvSpPr/>
          <p:nvPr/>
        </p:nvSpPr>
        <p:spPr>
          <a:xfrm rot="10800000" flipV="1">
            <a:off x="3048000" y="7773744"/>
            <a:ext cx="1323194" cy="60367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Noto Sans TC" panose="020B0200000000000000" pitchFamily="34" charset="-120"/>
                <a:cs typeface="Times New Roman" panose="02020603050405020304" pitchFamily="18" charset="0"/>
              </a:rPr>
              <a:t>cookie</a:t>
            </a:r>
            <a:endParaRPr lang="zh-TW" altLang="en-US" sz="2600" dirty="0">
              <a:latin typeface="Times New Roman" panose="02020603050405020304" pitchFamily="18" charset="0"/>
              <a:ea typeface="Noto Sans TC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E27A9EB-F2D3-4DAC-AA79-2BB28C2A7A9A}"/>
              </a:ext>
            </a:extLst>
          </p:cNvPr>
          <p:cNvCxnSpPr>
            <a:stCxn id="10" idx="0"/>
            <a:endCxn id="14" idx="1"/>
          </p:cNvCxnSpPr>
          <p:nvPr/>
        </p:nvCxnSpPr>
        <p:spPr>
          <a:xfrm rot="16200000" flipV="1">
            <a:off x="5194688" y="7252088"/>
            <a:ext cx="801718" cy="2448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538C5B3-9F14-45BA-91D4-8DF6371228C8}"/>
              </a:ext>
            </a:extLst>
          </p:cNvPr>
          <p:cNvSpPr txBox="1"/>
          <p:nvPr/>
        </p:nvSpPr>
        <p:spPr>
          <a:xfrm>
            <a:off x="5129404" y="7675471"/>
            <a:ext cx="169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set-Cookie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70ABCA-A762-40C0-BBF0-C79A59C1E6CD}"/>
              </a:ext>
            </a:extLst>
          </p:cNvPr>
          <p:cNvSpPr txBox="1"/>
          <p:nvPr/>
        </p:nvSpPr>
        <p:spPr>
          <a:xfrm>
            <a:off x="3225241" y="7423780"/>
            <a:ext cx="968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Header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664731A-4424-44FC-AFE1-D48093075A41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>
            <a:off x="2171699" y="9273384"/>
            <a:ext cx="800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2BE12903-F4F8-4A55-B50C-2FD9F6F0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902001"/>
            <a:ext cx="4343400" cy="826229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01B1C0F-56CA-442D-A9A0-96ED09A8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16" y="6515101"/>
            <a:ext cx="7703032" cy="36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9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24927</TotalTime>
  <Words>1153</Words>
  <Application>Microsoft Office PowerPoint</Application>
  <PresentationFormat>自訂</PresentationFormat>
  <Paragraphs>169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646</cp:revision>
  <dcterms:created xsi:type="dcterms:W3CDTF">2006-08-16T00:00:00Z</dcterms:created>
  <dcterms:modified xsi:type="dcterms:W3CDTF">2025-01-12T15:15:38Z</dcterms:modified>
  <dc:identifier>DAGRTmEneC4</dc:identifier>
</cp:coreProperties>
</file>